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56" r:id="rId4"/>
    <p:sldId id="260" r:id="rId5"/>
    <p:sldId id="262" r:id="rId6"/>
    <p:sldId id="264" r:id="rId7"/>
    <p:sldId id="265" r:id="rId8"/>
    <p:sldId id="268" r:id="rId9"/>
    <p:sldId id="277" r:id="rId10"/>
    <p:sldId id="266" r:id="rId11"/>
    <p:sldId id="261" r:id="rId12"/>
    <p:sldId id="263" r:id="rId13"/>
    <p:sldId id="257" r:id="rId14"/>
    <p:sldId id="273" r:id="rId15"/>
    <p:sldId id="258" r:id="rId16"/>
    <p:sldId id="278" r:id="rId17"/>
    <p:sldId id="279" r:id="rId18"/>
    <p:sldId id="280" r:id="rId19"/>
    <p:sldId id="281" r:id="rId20"/>
    <p:sldId id="283" r:id="rId21"/>
    <p:sldId id="282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8E0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9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1C4E0-12D9-4A01-81E7-4831D4B580C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2F7DCFD-55DB-4A0E-8F87-EAD532924429}">
      <dgm:prSet phldrT="[Text]" custT="1"/>
      <dgm:spPr/>
      <dgm:t>
        <a:bodyPr/>
        <a:lstStyle/>
        <a:p>
          <a:r>
            <a:rPr lang="en-US" sz="4000" b="1" dirty="0" smtClean="0">
              <a:solidFill>
                <a:schemeClr val="accent6">
                  <a:lumMod val="75000"/>
                </a:schemeClr>
              </a:solidFill>
            </a:rPr>
            <a:t>Input</a:t>
          </a:r>
          <a:endParaRPr lang="en-IN" sz="4000" b="1" dirty="0">
            <a:solidFill>
              <a:schemeClr val="accent6">
                <a:lumMod val="75000"/>
              </a:schemeClr>
            </a:solidFill>
          </a:endParaRPr>
        </a:p>
      </dgm:t>
    </dgm:pt>
    <dgm:pt modelId="{36D2F8FB-A9DC-4601-9306-53DEA7CC3D61}" type="parTrans" cxnId="{99E2C4B0-CDA5-4A9A-82E5-5FF13D7DD0DB}">
      <dgm:prSet/>
      <dgm:spPr/>
      <dgm:t>
        <a:bodyPr/>
        <a:lstStyle/>
        <a:p>
          <a:endParaRPr lang="en-IN"/>
        </a:p>
      </dgm:t>
    </dgm:pt>
    <dgm:pt modelId="{628778C3-B38A-4A93-9C06-A91E6F453279}" type="sibTrans" cxnId="{99E2C4B0-CDA5-4A9A-82E5-5FF13D7DD0DB}">
      <dgm:prSet/>
      <dgm:spPr/>
      <dgm:t>
        <a:bodyPr/>
        <a:lstStyle/>
        <a:p>
          <a:endParaRPr lang="en-IN"/>
        </a:p>
      </dgm:t>
    </dgm:pt>
    <dgm:pt modelId="{D29940BC-66B9-457A-9778-0EDC4671D67C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accent6">
                  <a:lumMod val="50000"/>
                </a:schemeClr>
              </a:solidFill>
            </a:rPr>
            <a:t>Process</a:t>
          </a:r>
          <a:endParaRPr lang="en-IN" sz="3200" b="1" dirty="0">
            <a:solidFill>
              <a:schemeClr val="accent6">
                <a:lumMod val="50000"/>
              </a:schemeClr>
            </a:solidFill>
          </a:endParaRPr>
        </a:p>
      </dgm:t>
    </dgm:pt>
    <dgm:pt modelId="{350B39A6-1748-469B-9F93-B507BC5488E6}" type="parTrans" cxnId="{ED235E3A-1F3C-435D-B710-B812958304E5}">
      <dgm:prSet/>
      <dgm:spPr/>
      <dgm:t>
        <a:bodyPr/>
        <a:lstStyle/>
        <a:p>
          <a:endParaRPr lang="en-IN"/>
        </a:p>
      </dgm:t>
    </dgm:pt>
    <dgm:pt modelId="{8CA26E89-0A7A-4D68-B59A-44568B9D901E}" type="sibTrans" cxnId="{ED235E3A-1F3C-435D-B710-B812958304E5}">
      <dgm:prSet/>
      <dgm:spPr/>
      <dgm:t>
        <a:bodyPr/>
        <a:lstStyle/>
        <a:p>
          <a:endParaRPr lang="en-IN"/>
        </a:p>
      </dgm:t>
    </dgm:pt>
    <dgm:pt modelId="{19FB5650-D416-47A1-B4C9-BD4922B19112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accent2">
                  <a:lumMod val="75000"/>
                </a:schemeClr>
              </a:solidFill>
            </a:rPr>
            <a:t>Output</a:t>
          </a:r>
          <a:endParaRPr lang="en-IN" sz="3200" b="1" dirty="0">
            <a:solidFill>
              <a:schemeClr val="accent2">
                <a:lumMod val="75000"/>
              </a:schemeClr>
            </a:solidFill>
          </a:endParaRPr>
        </a:p>
      </dgm:t>
    </dgm:pt>
    <dgm:pt modelId="{C0A7C7F9-EBA4-4BFB-8810-ABA3EFF6EF77}" type="parTrans" cxnId="{17A960A1-81F7-48B6-A0B4-3C6346B50AB4}">
      <dgm:prSet/>
      <dgm:spPr/>
      <dgm:t>
        <a:bodyPr/>
        <a:lstStyle/>
        <a:p>
          <a:endParaRPr lang="en-IN"/>
        </a:p>
      </dgm:t>
    </dgm:pt>
    <dgm:pt modelId="{AC988399-53C0-431D-8923-2FB86E77F653}" type="sibTrans" cxnId="{17A960A1-81F7-48B6-A0B4-3C6346B50AB4}">
      <dgm:prSet/>
      <dgm:spPr/>
      <dgm:t>
        <a:bodyPr/>
        <a:lstStyle/>
        <a:p>
          <a:endParaRPr lang="en-IN"/>
        </a:p>
      </dgm:t>
    </dgm:pt>
    <dgm:pt modelId="{A9254ED2-6FF3-4E47-80AD-496DF930D928}">
      <dgm:prSet custT="1"/>
      <dgm:spPr/>
      <dgm:t>
        <a:bodyPr/>
        <a:lstStyle/>
        <a:p>
          <a:r>
            <a:rPr lang="en-US" sz="3200" b="1" dirty="0" smtClean="0">
              <a:solidFill>
                <a:srgbClr val="00B050"/>
              </a:solidFill>
            </a:rPr>
            <a:t>      Outcome</a:t>
          </a:r>
          <a:endParaRPr lang="en-IN" sz="3200" b="1" dirty="0">
            <a:solidFill>
              <a:srgbClr val="00B050"/>
            </a:solidFill>
          </a:endParaRPr>
        </a:p>
      </dgm:t>
    </dgm:pt>
    <dgm:pt modelId="{EE638F26-5017-4849-A0CA-B1FE57B1375E}" type="parTrans" cxnId="{49A319EF-29F5-4D30-84B6-C04EF0528288}">
      <dgm:prSet/>
      <dgm:spPr/>
      <dgm:t>
        <a:bodyPr/>
        <a:lstStyle/>
        <a:p>
          <a:endParaRPr lang="en-IN"/>
        </a:p>
      </dgm:t>
    </dgm:pt>
    <dgm:pt modelId="{CA15D417-A09F-4BD3-8FF6-90DD1E81F690}" type="sibTrans" cxnId="{49A319EF-29F5-4D30-84B6-C04EF0528288}">
      <dgm:prSet/>
      <dgm:spPr/>
      <dgm:t>
        <a:bodyPr/>
        <a:lstStyle/>
        <a:p>
          <a:endParaRPr lang="en-IN"/>
        </a:p>
      </dgm:t>
    </dgm:pt>
    <dgm:pt modelId="{A5BDCF37-AF05-41EA-B134-D178F246F332}" type="pres">
      <dgm:prSet presAssocID="{8C91C4E0-12D9-4A01-81E7-4831D4B580CB}" presName="arrowDiagram" presStyleCnt="0">
        <dgm:presLayoutVars>
          <dgm:chMax val="5"/>
          <dgm:dir/>
          <dgm:resizeHandles val="exact"/>
        </dgm:presLayoutVars>
      </dgm:prSet>
      <dgm:spPr/>
    </dgm:pt>
    <dgm:pt modelId="{C0C6F535-6FCC-4F3F-A709-9819382641D4}" type="pres">
      <dgm:prSet presAssocID="{8C91C4E0-12D9-4A01-81E7-4831D4B580CB}" presName="arrow" presStyleLbl="bgShp" presStyleIdx="0" presStyleCnt="1" custScaleX="108515" custLinFactNeighborX="5919" custLinFactNeighborY="-632"/>
      <dgm:spPr/>
    </dgm:pt>
    <dgm:pt modelId="{5710AF76-4F00-46AD-B090-E8A34074070F}" type="pres">
      <dgm:prSet presAssocID="{8C91C4E0-12D9-4A01-81E7-4831D4B580CB}" presName="arrowDiagram4" presStyleCnt="0"/>
      <dgm:spPr/>
    </dgm:pt>
    <dgm:pt modelId="{9D579F32-43F3-411B-81B1-B740492565A0}" type="pres">
      <dgm:prSet presAssocID="{72F7DCFD-55DB-4A0E-8F87-EAD532924429}" presName="bullet4a" presStyleLbl="node1" presStyleIdx="0" presStyleCnt="4"/>
      <dgm:spPr/>
    </dgm:pt>
    <dgm:pt modelId="{9E896FC6-674C-4959-991B-628F3FAFB91D}" type="pres">
      <dgm:prSet presAssocID="{72F7DCFD-55DB-4A0E-8F87-EAD532924429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91653C4-C96F-4427-AFEC-625AF959FE21}" type="pres">
      <dgm:prSet presAssocID="{D29940BC-66B9-457A-9778-0EDC4671D67C}" presName="bullet4b" presStyleLbl="node1" presStyleIdx="1" presStyleCnt="4"/>
      <dgm:spPr/>
    </dgm:pt>
    <dgm:pt modelId="{6CEF7585-27FE-4C1B-8768-ED55365C3E51}" type="pres">
      <dgm:prSet presAssocID="{D29940BC-66B9-457A-9778-0EDC4671D67C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3D79CAF-229B-4CDD-9CF8-778F722A5FE6}" type="pres">
      <dgm:prSet presAssocID="{19FB5650-D416-47A1-B4C9-BD4922B19112}" presName="bullet4c" presStyleLbl="node1" presStyleIdx="2" presStyleCnt="4"/>
      <dgm:spPr/>
    </dgm:pt>
    <dgm:pt modelId="{5DF5F014-579D-4D3E-8A7B-441E2DBB4D16}" type="pres">
      <dgm:prSet presAssocID="{19FB5650-D416-47A1-B4C9-BD4922B19112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16F062E-6C19-4EC8-9466-D2EF916B1E3F}" type="pres">
      <dgm:prSet presAssocID="{A9254ED2-6FF3-4E47-80AD-496DF930D928}" presName="bullet4d" presStyleLbl="node1" presStyleIdx="3" presStyleCnt="4" custLinFactX="100000" custLinFactNeighborX="112361" custLinFactNeighborY="-65736"/>
      <dgm:spPr/>
    </dgm:pt>
    <dgm:pt modelId="{E0F17AE2-30ED-45D1-9D9F-69A940BDBFB5}" type="pres">
      <dgm:prSet presAssocID="{A9254ED2-6FF3-4E47-80AD-496DF930D928}" presName="textBox4d" presStyleLbl="revTx" presStyleIdx="3" presStyleCnt="4" custScaleX="16011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F7AADE4-9252-4BFF-8290-9377DC56A4FC}" type="presOf" srcId="{A9254ED2-6FF3-4E47-80AD-496DF930D928}" destId="{E0F17AE2-30ED-45D1-9D9F-69A940BDBFB5}" srcOrd="0" destOrd="0" presId="urn:microsoft.com/office/officeart/2005/8/layout/arrow2"/>
    <dgm:cxn modelId="{B36AAFC6-7B8C-417C-BC8B-3594416AE397}" type="presOf" srcId="{72F7DCFD-55DB-4A0E-8F87-EAD532924429}" destId="{9E896FC6-674C-4959-991B-628F3FAFB91D}" srcOrd="0" destOrd="0" presId="urn:microsoft.com/office/officeart/2005/8/layout/arrow2"/>
    <dgm:cxn modelId="{9AB2BC7F-F406-464F-A493-C45F483FA025}" type="presOf" srcId="{19FB5650-D416-47A1-B4C9-BD4922B19112}" destId="{5DF5F014-579D-4D3E-8A7B-441E2DBB4D16}" srcOrd="0" destOrd="0" presId="urn:microsoft.com/office/officeart/2005/8/layout/arrow2"/>
    <dgm:cxn modelId="{ED235E3A-1F3C-435D-B710-B812958304E5}" srcId="{8C91C4E0-12D9-4A01-81E7-4831D4B580CB}" destId="{D29940BC-66B9-457A-9778-0EDC4671D67C}" srcOrd="1" destOrd="0" parTransId="{350B39A6-1748-469B-9F93-B507BC5488E6}" sibTransId="{8CA26E89-0A7A-4D68-B59A-44568B9D901E}"/>
    <dgm:cxn modelId="{1E080BF7-F8DD-4B22-BC1C-8A56FF1CD7AC}" type="presOf" srcId="{D29940BC-66B9-457A-9778-0EDC4671D67C}" destId="{6CEF7585-27FE-4C1B-8768-ED55365C3E51}" srcOrd="0" destOrd="0" presId="urn:microsoft.com/office/officeart/2005/8/layout/arrow2"/>
    <dgm:cxn modelId="{99E2C4B0-CDA5-4A9A-82E5-5FF13D7DD0DB}" srcId="{8C91C4E0-12D9-4A01-81E7-4831D4B580CB}" destId="{72F7DCFD-55DB-4A0E-8F87-EAD532924429}" srcOrd="0" destOrd="0" parTransId="{36D2F8FB-A9DC-4601-9306-53DEA7CC3D61}" sibTransId="{628778C3-B38A-4A93-9C06-A91E6F453279}"/>
    <dgm:cxn modelId="{514B5F34-D4FD-43B8-B088-8106740B2AC8}" type="presOf" srcId="{8C91C4E0-12D9-4A01-81E7-4831D4B580CB}" destId="{A5BDCF37-AF05-41EA-B134-D178F246F332}" srcOrd="0" destOrd="0" presId="urn:microsoft.com/office/officeart/2005/8/layout/arrow2"/>
    <dgm:cxn modelId="{17A960A1-81F7-48B6-A0B4-3C6346B50AB4}" srcId="{8C91C4E0-12D9-4A01-81E7-4831D4B580CB}" destId="{19FB5650-D416-47A1-B4C9-BD4922B19112}" srcOrd="2" destOrd="0" parTransId="{C0A7C7F9-EBA4-4BFB-8810-ABA3EFF6EF77}" sibTransId="{AC988399-53C0-431D-8923-2FB86E77F653}"/>
    <dgm:cxn modelId="{49A319EF-29F5-4D30-84B6-C04EF0528288}" srcId="{8C91C4E0-12D9-4A01-81E7-4831D4B580CB}" destId="{A9254ED2-6FF3-4E47-80AD-496DF930D928}" srcOrd="3" destOrd="0" parTransId="{EE638F26-5017-4849-A0CA-B1FE57B1375E}" sibTransId="{CA15D417-A09F-4BD3-8FF6-90DD1E81F690}"/>
    <dgm:cxn modelId="{1AD22424-8DA3-4194-AD57-20142AAAD895}" type="presParOf" srcId="{A5BDCF37-AF05-41EA-B134-D178F246F332}" destId="{C0C6F535-6FCC-4F3F-A709-9819382641D4}" srcOrd="0" destOrd="0" presId="urn:microsoft.com/office/officeart/2005/8/layout/arrow2"/>
    <dgm:cxn modelId="{25B474DD-498E-4045-AB87-84B7814B0CED}" type="presParOf" srcId="{A5BDCF37-AF05-41EA-B134-D178F246F332}" destId="{5710AF76-4F00-46AD-B090-E8A34074070F}" srcOrd="1" destOrd="0" presId="urn:microsoft.com/office/officeart/2005/8/layout/arrow2"/>
    <dgm:cxn modelId="{81ACFBCA-A608-45A6-BB9C-FDACFF12DAD3}" type="presParOf" srcId="{5710AF76-4F00-46AD-B090-E8A34074070F}" destId="{9D579F32-43F3-411B-81B1-B740492565A0}" srcOrd="0" destOrd="0" presId="urn:microsoft.com/office/officeart/2005/8/layout/arrow2"/>
    <dgm:cxn modelId="{A81B9E7F-A593-4E44-AAE4-98C8AACF0733}" type="presParOf" srcId="{5710AF76-4F00-46AD-B090-E8A34074070F}" destId="{9E896FC6-674C-4959-991B-628F3FAFB91D}" srcOrd="1" destOrd="0" presId="urn:microsoft.com/office/officeart/2005/8/layout/arrow2"/>
    <dgm:cxn modelId="{B761237E-979F-475F-A8C7-B51F2FC76F20}" type="presParOf" srcId="{5710AF76-4F00-46AD-B090-E8A34074070F}" destId="{291653C4-C96F-4427-AFEC-625AF959FE21}" srcOrd="2" destOrd="0" presId="urn:microsoft.com/office/officeart/2005/8/layout/arrow2"/>
    <dgm:cxn modelId="{E3C2457B-E13C-4F56-83B0-000806A09A0C}" type="presParOf" srcId="{5710AF76-4F00-46AD-B090-E8A34074070F}" destId="{6CEF7585-27FE-4C1B-8768-ED55365C3E51}" srcOrd="3" destOrd="0" presId="urn:microsoft.com/office/officeart/2005/8/layout/arrow2"/>
    <dgm:cxn modelId="{1D10DA62-E5D2-4A66-91E2-2640A1A5B96B}" type="presParOf" srcId="{5710AF76-4F00-46AD-B090-E8A34074070F}" destId="{33D79CAF-229B-4CDD-9CF8-778F722A5FE6}" srcOrd="4" destOrd="0" presId="urn:microsoft.com/office/officeart/2005/8/layout/arrow2"/>
    <dgm:cxn modelId="{64F0D4BA-1D59-4FC0-99B5-1A5B769B9505}" type="presParOf" srcId="{5710AF76-4F00-46AD-B090-E8A34074070F}" destId="{5DF5F014-579D-4D3E-8A7B-441E2DBB4D16}" srcOrd="5" destOrd="0" presId="urn:microsoft.com/office/officeart/2005/8/layout/arrow2"/>
    <dgm:cxn modelId="{9A17A3D1-4CFC-49EB-AAF9-C707B6892F2F}" type="presParOf" srcId="{5710AF76-4F00-46AD-B090-E8A34074070F}" destId="{A16F062E-6C19-4EC8-9466-D2EF916B1E3F}" srcOrd="6" destOrd="0" presId="urn:microsoft.com/office/officeart/2005/8/layout/arrow2"/>
    <dgm:cxn modelId="{17A10A22-340D-43F6-9949-8D33E575DC58}" type="presParOf" srcId="{5710AF76-4F00-46AD-B090-E8A34074070F}" destId="{E0F17AE2-30ED-45D1-9D9F-69A940BDBFB5}" srcOrd="7" destOrd="0" presId="urn:microsoft.com/office/officeart/2005/8/layout/arrow2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BC00-2220-4208-A345-4D648116F30D}" type="datetimeFigureOut">
              <a:rPr lang="en-US" smtClean="0"/>
              <a:pPr/>
              <a:t>5/14/2020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2D51-A2B3-4296-BB1F-13D9C7E7DCA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BC00-2220-4208-A345-4D648116F30D}" type="datetimeFigureOut">
              <a:rPr lang="en-US" smtClean="0"/>
              <a:pPr/>
              <a:t>5/14/2020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2D51-A2B3-4296-BB1F-13D9C7E7DCA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BC00-2220-4208-A345-4D648116F30D}" type="datetimeFigureOut">
              <a:rPr lang="en-US" smtClean="0"/>
              <a:pPr/>
              <a:t>5/14/2020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2D51-A2B3-4296-BB1F-13D9C7E7DCA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BC00-2220-4208-A345-4D648116F30D}" type="datetimeFigureOut">
              <a:rPr lang="en-US" smtClean="0"/>
              <a:pPr/>
              <a:t>5/14/2020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2D51-A2B3-4296-BB1F-13D9C7E7DCA3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842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BC00-2220-4208-A345-4D648116F30D}" type="datetimeFigureOut">
              <a:rPr lang="en-US" smtClean="0"/>
              <a:pPr/>
              <a:t>5/14/2020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2D51-A2B3-4296-BB1F-13D9C7E7DCA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2861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BC00-2220-4208-A345-4D648116F30D}" type="datetimeFigureOut">
              <a:rPr lang="en-US" smtClean="0"/>
              <a:pPr/>
              <a:t>5/14/2020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2D51-A2B3-4296-BB1F-13D9C7E7DCA3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382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BC00-2220-4208-A345-4D648116F30D}" type="datetimeFigureOut">
              <a:rPr lang="en-US" smtClean="0"/>
              <a:pPr/>
              <a:t>5/14/2020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2D51-A2B3-4296-BB1F-13D9C7E7DCA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5065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BC00-2220-4208-A345-4D648116F30D}" type="datetimeFigureOut">
              <a:rPr lang="en-US" smtClean="0"/>
              <a:pPr/>
              <a:t>5/14/2020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2D51-A2B3-4296-BB1F-13D9C7E7DCA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22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BC00-2220-4208-A345-4D648116F30D}" type="datetimeFigureOut">
              <a:rPr lang="en-US" smtClean="0"/>
              <a:pPr/>
              <a:t>5/14/2020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2D51-A2B3-4296-BB1F-13D9C7E7DCA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384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BC00-2220-4208-A345-4D648116F30D}" type="datetimeFigureOut">
              <a:rPr lang="en-US" smtClean="0"/>
              <a:pPr/>
              <a:t>5/14/2020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2D51-A2B3-4296-BB1F-13D9C7E7DCA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365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E60BC00-2220-4208-A345-4D648116F30D}" type="datetimeFigureOut">
              <a:rPr lang="en-US" smtClean="0"/>
              <a:pPr/>
              <a:t>5/14/2020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E82D51-A2B3-4296-BB1F-13D9C7E7DCA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327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BC00-2220-4208-A345-4D648116F30D}" type="datetimeFigureOut">
              <a:rPr lang="en-US" smtClean="0"/>
              <a:pPr/>
              <a:t>5/14/2020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2D51-A2B3-4296-BB1F-13D9C7E7DCA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BC00-2220-4208-A345-4D648116F30D}" type="datetimeFigureOut">
              <a:rPr lang="en-US" smtClean="0"/>
              <a:pPr/>
              <a:t>5/14/2020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2D51-A2B3-4296-BB1F-13D9C7E7DCA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1548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BC00-2220-4208-A345-4D648116F30D}" type="datetimeFigureOut">
              <a:rPr lang="en-US" smtClean="0"/>
              <a:pPr/>
              <a:t>5/14/2020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2D51-A2B3-4296-BB1F-13D9C7E7DCA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4825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BC00-2220-4208-A345-4D648116F30D}" type="datetimeFigureOut">
              <a:rPr lang="en-US" smtClean="0"/>
              <a:pPr/>
              <a:t>5/14/2020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2D51-A2B3-4296-BB1F-13D9C7E7DCA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398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BC00-2220-4208-A345-4D648116F30D}" type="datetimeFigureOut">
              <a:rPr lang="en-US" smtClean="0"/>
              <a:pPr/>
              <a:t>5/14/2020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2D51-A2B3-4296-BB1F-13D9C7E7DCA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BC00-2220-4208-A345-4D648116F30D}" type="datetimeFigureOut">
              <a:rPr lang="en-US" smtClean="0"/>
              <a:pPr/>
              <a:t>5/14/2020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2D51-A2B3-4296-BB1F-13D9C7E7DCA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BC00-2220-4208-A345-4D648116F30D}" type="datetimeFigureOut">
              <a:rPr lang="en-US" smtClean="0"/>
              <a:pPr/>
              <a:t>5/14/2020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2D51-A2B3-4296-BB1F-13D9C7E7DCA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BC00-2220-4208-A345-4D648116F30D}" type="datetimeFigureOut">
              <a:rPr lang="en-US" smtClean="0"/>
              <a:pPr/>
              <a:t>5/14/2020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2D51-A2B3-4296-BB1F-13D9C7E7DCA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BC00-2220-4208-A345-4D648116F30D}" type="datetimeFigureOut">
              <a:rPr lang="en-US" smtClean="0"/>
              <a:pPr/>
              <a:t>5/14/2020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2D51-A2B3-4296-BB1F-13D9C7E7DCA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BC00-2220-4208-A345-4D648116F30D}" type="datetimeFigureOut">
              <a:rPr lang="en-US" smtClean="0"/>
              <a:pPr/>
              <a:t>5/14/2020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2D51-A2B3-4296-BB1F-13D9C7E7DCA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BC00-2220-4208-A345-4D648116F30D}" type="datetimeFigureOut">
              <a:rPr lang="en-US" smtClean="0"/>
              <a:pPr/>
              <a:t>5/14/2020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2D51-A2B3-4296-BB1F-13D9C7E7DCA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0BC00-2220-4208-A345-4D648116F30D}" type="datetimeFigureOut">
              <a:rPr lang="en-US" smtClean="0"/>
              <a:pPr/>
              <a:t>5/14/2020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2D51-A2B3-4296-BB1F-13D9C7E7DCA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E60BC00-2220-4208-A345-4D648116F30D}" type="datetimeFigureOut">
              <a:rPr lang="en-US" smtClean="0"/>
              <a:pPr/>
              <a:t>5/14/2020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8E82D51-A2B3-4296-BB1F-13D9C7E7DCA3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03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5" Type="http://schemas.openxmlformats.org/officeDocument/2006/relationships/image" Target="../media/image4.png"/><Relationship Id="rId4" Type="http://schemas.openxmlformats.org/officeDocument/2006/relationships/hyperlink" Target="https://thepeakperformancecenter.com/educational-learning/thinking/blooms-taxonomy/blooms-taxonomy-revised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microsoft.com/office/2007/relationships/media" Target="../media/media5.wma"/><Relationship Id="rId7" Type="http://schemas.openxmlformats.org/officeDocument/2006/relationships/diagramData" Target="../diagrams/data1.xml"/><Relationship Id="rId12" Type="http://schemas.openxmlformats.org/officeDocument/2006/relationships/image" Target="../media/image4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7.jpeg"/><Relationship Id="rId11" Type="http://schemas.microsoft.com/office/2007/relationships/diagramDrawing" Target="../diagrams/drawing1.xml"/><Relationship Id="rId5" Type="http://schemas.openxmlformats.org/officeDocument/2006/relationships/slideLayout" Target="../slideLayouts/slideLayout2.xml"/><Relationship Id="rId10" Type="http://schemas.openxmlformats.org/officeDocument/2006/relationships/diagramColors" Target="../diagrams/colors1.xml"/><Relationship Id="rId4" Type="http://schemas.openxmlformats.org/officeDocument/2006/relationships/audio" Target="../media/media5.wma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4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  <a:t>BLOOMS TAXONOMY OF EDUCATIONAL OBJECTIVES</a:t>
            </a:r>
            <a:endParaRPr lang="en-IN" b="1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5"/>
            <a:tile tx="0" ty="0" sx="100000" sy="100000" flip="none" algn="tl"/>
          </a:blipFill>
        </p:spPr>
        <p:txBody>
          <a:bodyPr/>
          <a:lstStyle/>
          <a:p>
            <a:pPr lvl="8" algn="r">
              <a:buNone/>
            </a:pPr>
            <a:endParaRPr lang="en-US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lvl="8" algn="r">
              <a:buNone/>
            </a:pPr>
            <a:r>
              <a:rPr lang="en-US" b="1" dirty="0">
                <a:solidFill>
                  <a:srgbClr val="7030A0"/>
                </a:solidFill>
                <a:latin typeface="Monotype Corsiva" pitchFamily="66" charset="0"/>
              </a:rPr>
              <a:t>Presented By</a:t>
            </a:r>
          </a:p>
          <a:p>
            <a:pPr lvl="8" algn="r">
              <a:buNone/>
            </a:pPr>
            <a:endParaRPr lang="en-US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lvl="8">
              <a:buNone/>
            </a:pPr>
            <a:r>
              <a:rPr lang="en-US" sz="1800" b="1" dirty="0" err="1" smtClean="0">
                <a:solidFill>
                  <a:srgbClr val="7030A0"/>
                </a:solidFill>
                <a:latin typeface="Monotype Corsiva" pitchFamily="66" charset="0"/>
              </a:rPr>
              <a:t>Dr.KRISHNA</a:t>
            </a:r>
            <a:r>
              <a:rPr lang="en-US" sz="1800" b="1" dirty="0" smtClean="0">
                <a:solidFill>
                  <a:srgbClr val="7030A0"/>
                </a:solidFill>
                <a:latin typeface="Monotype Corsiva" pitchFamily="66" charset="0"/>
              </a:rPr>
              <a:t> PRIYA S</a:t>
            </a:r>
          </a:p>
          <a:p>
            <a:pPr lvl="8">
              <a:buNone/>
            </a:pPr>
            <a:r>
              <a:rPr lang="en-US" sz="1800" b="1" dirty="0" smtClean="0">
                <a:solidFill>
                  <a:srgbClr val="7030A0"/>
                </a:solidFill>
                <a:latin typeface="Monotype Corsiva" pitchFamily="66" charset="0"/>
              </a:rPr>
              <a:t>Principal</a:t>
            </a:r>
          </a:p>
          <a:p>
            <a:pPr lvl="8">
              <a:buNone/>
            </a:pPr>
            <a:r>
              <a:rPr lang="en-US" sz="1800" b="1" dirty="0" smtClean="0">
                <a:solidFill>
                  <a:srgbClr val="7030A0"/>
                </a:solidFill>
                <a:latin typeface="Monotype Corsiva" pitchFamily="66" charset="0"/>
              </a:rPr>
              <a:t>Amrita  Institutions</a:t>
            </a:r>
          </a:p>
          <a:p>
            <a:pPr lvl="8">
              <a:buNone/>
            </a:pPr>
            <a:r>
              <a:rPr lang="en-US" sz="1800" b="1" dirty="0" smtClean="0">
                <a:solidFill>
                  <a:srgbClr val="7030A0"/>
                </a:solidFill>
                <a:latin typeface="Monotype Corsiva" pitchFamily="66" charset="0"/>
              </a:rPr>
              <a:t>Sun College of Education</a:t>
            </a:r>
          </a:p>
          <a:p>
            <a:pPr lvl="8">
              <a:buNone/>
            </a:pPr>
            <a:r>
              <a:rPr lang="en-US" sz="1800" b="1" dirty="0" err="1" smtClean="0">
                <a:solidFill>
                  <a:srgbClr val="7030A0"/>
                </a:solidFill>
                <a:latin typeface="Monotype Corsiva" pitchFamily="66" charset="0"/>
              </a:rPr>
              <a:t>Amritagiri</a:t>
            </a:r>
            <a:r>
              <a:rPr lang="en-US" sz="18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en-US" sz="1800" b="1" dirty="0" err="1" smtClean="0">
                <a:solidFill>
                  <a:srgbClr val="7030A0"/>
                </a:solidFill>
                <a:latin typeface="Monotype Corsiva" pitchFamily="66" charset="0"/>
              </a:rPr>
              <a:t>Erachakulam</a:t>
            </a:r>
            <a:r>
              <a:rPr lang="en-US" sz="18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en-US" sz="1800" b="1" dirty="0" err="1" smtClean="0">
                <a:solidFill>
                  <a:srgbClr val="7030A0"/>
                </a:solidFill>
                <a:latin typeface="Monotype Corsiva" pitchFamily="66" charset="0"/>
              </a:rPr>
              <a:t>Nagercoil</a:t>
            </a:r>
            <a:endParaRPr lang="en-IN" sz="1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Instructional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643050"/>
            <a:ext cx="7858180" cy="4483113"/>
          </a:xfrm>
          <a:blipFill>
            <a:blip r:embed="rId5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General Instructional Objectives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Specific Instructional objectives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Instructional Objectives</a:t>
            </a:r>
            <a:endParaRPr lang="en-IN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Pre-determined learning outcomes of an instruction.</a:t>
            </a: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Objectives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>
                <a:solidFill>
                  <a:srgbClr val="7030A0"/>
                </a:solidFill>
              </a:rPr>
              <a:t>Content Part                 </a:t>
            </a:r>
            <a:r>
              <a:rPr lang="en-US" b="1" dirty="0" smtClean="0">
                <a:solidFill>
                  <a:srgbClr val="002060"/>
                </a:solidFill>
              </a:rPr>
              <a:t>Modification part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00B050"/>
                </a:solidFill>
              </a:rPr>
              <a:t>Ex: students will be able to </a:t>
            </a:r>
            <a:r>
              <a:rPr lang="en-US" b="1" i="1" dirty="0" smtClean="0">
                <a:solidFill>
                  <a:srgbClr val="002060"/>
                </a:solidFill>
              </a:rPr>
              <a:t>state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the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First Law of Thermodynamics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3428992" y="3071810"/>
            <a:ext cx="107157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00562" y="3143248"/>
            <a:ext cx="114300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OBJECTIVES SHOULD BE SMART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29"/>
            <a:ext cx="8929717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write objectives and </a:t>
            </a:r>
            <a:r>
              <a:rPr lang="en-US" dirty="0" err="1" smtClean="0"/>
              <a:t>oucomes</a:t>
            </a: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2910" y="1857364"/>
            <a:ext cx="8229600" cy="417646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63144" y="214290"/>
            <a:ext cx="8695135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Learning objectives for Blooms Taxonomy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4"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r>
              <a:rPr lang="en-IN" b="1" dirty="0" smtClean="0">
                <a:solidFill>
                  <a:srgbClr val="7030A0"/>
                </a:solidFill>
              </a:rPr>
              <a:t>Students acquires knowledge of education, learning, teaching and objectives.</a:t>
            </a:r>
          </a:p>
          <a:p>
            <a:r>
              <a:rPr lang="en-IN" b="1" dirty="0" smtClean="0">
                <a:solidFill>
                  <a:srgbClr val="7030A0"/>
                </a:solidFill>
              </a:rPr>
              <a:t>Students will be able to comprehend the three domains of Objectives</a:t>
            </a:r>
          </a:p>
          <a:p>
            <a:r>
              <a:rPr lang="en-IN" b="1" dirty="0" smtClean="0">
                <a:solidFill>
                  <a:srgbClr val="7030A0"/>
                </a:solidFill>
              </a:rPr>
              <a:t>Students will be able to apply the level of cognitive domain in new situation</a:t>
            </a:r>
          </a:p>
          <a:p>
            <a:r>
              <a:rPr lang="en-IN" b="1" dirty="0" smtClean="0">
                <a:solidFill>
                  <a:srgbClr val="7030A0"/>
                </a:solidFill>
              </a:rPr>
              <a:t>Students will be able to analyse the  action verbs to be used in the levels of cognitive domain</a:t>
            </a:r>
          </a:p>
          <a:p>
            <a:r>
              <a:rPr lang="en-IN" b="1" dirty="0" smtClean="0">
                <a:solidFill>
                  <a:srgbClr val="7030A0"/>
                </a:solidFill>
              </a:rPr>
              <a:t>Students will be able to evaluate the attainment of objectives</a:t>
            </a:r>
          </a:p>
          <a:p>
            <a:r>
              <a:rPr lang="en-IN" b="1" dirty="0" smtClean="0">
                <a:solidFill>
                  <a:srgbClr val="7030A0"/>
                </a:solidFill>
              </a:rPr>
              <a:t>Students will be able to create the outcomes based on objectives.</a:t>
            </a:r>
            <a:endParaRPr lang="en-IN" b="1" dirty="0">
              <a:solidFill>
                <a:srgbClr val="7030A0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0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r>
              <a:rPr lang="en-IN" dirty="0" smtClean="0"/>
              <a:t>Learning outcomes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85000" lnSpcReduction="2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Students will be able to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b="1" dirty="0" smtClean="0">
                <a:solidFill>
                  <a:srgbClr val="002060"/>
                </a:solidFill>
              </a:rPr>
              <a:t>recall </a:t>
            </a:r>
            <a:r>
              <a:rPr lang="en-IN" dirty="0" smtClean="0">
                <a:solidFill>
                  <a:srgbClr val="FF0000"/>
                </a:solidFill>
              </a:rPr>
              <a:t>education, teaching , learning , aims and objectives.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>
                <a:solidFill>
                  <a:srgbClr val="FF0000"/>
                </a:solidFill>
              </a:rPr>
              <a:t> 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b="1" dirty="0" smtClean="0">
                <a:solidFill>
                  <a:srgbClr val="002060"/>
                </a:solidFill>
              </a:rPr>
              <a:t>identify</a:t>
            </a:r>
            <a:r>
              <a:rPr lang="en-IN" dirty="0" smtClean="0">
                <a:solidFill>
                  <a:srgbClr val="FF0000"/>
                </a:solidFill>
              </a:rPr>
              <a:t> the three domains in Blooms Taxonomy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>
                <a:solidFill>
                  <a:srgbClr val="FF0000"/>
                </a:solidFill>
              </a:rPr>
              <a:t> </a:t>
            </a:r>
            <a:r>
              <a:rPr lang="en-IN" b="1" dirty="0" smtClean="0">
                <a:solidFill>
                  <a:srgbClr val="002060"/>
                </a:solidFill>
              </a:rPr>
              <a:t>define</a:t>
            </a:r>
            <a:r>
              <a:rPr lang="en-IN" dirty="0" smtClean="0">
                <a:solidFill>
                  <a:srgbClr val="FF0000"/>
                </a:solidFill>
              </a:rPr>
              <a:t> the cognitive domain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>
                <a:solidFill>
                  <a:srgbClr val="FF0000"/>
                </a:solidFill>
              </a:rPr>
              <a:t> </a:t>
            </a:r>
            <a:r>
              <a:rPr lang="en-IN" b="1" dirty="0" smtClean="0">
                <a:solidFill>
                  <a:srgbClr val="002060"/>
                </a:solidFill>
              </a:rPr>
              <a:t>list </a:t>
            </a:r>
            <a:r>
              <a:rPr lang="en-IN" dirty="0" smtClean="0">
                <a:solidFill>
                  <a:srgbClr val="FF0000"/>
                </a:solidFill>
              </a:rPr>
              <a:t>the levels of cognitive domain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>
                <a:solidFill>
                  <a:srgbClr val="FF0000"/>
                </a:solidFill>
              </a:rPr>
              <a:t> </a:t>
            </a:r>
            <a:r>
              <a:rPr lang="en-IN" b="1" dirty="0" smtClean="0">
                <a:solidFill>
                  <a:srgbClr val="002060"/>
                </a:solidFill>
              </a:rPr>
              <a:t>explain</a:t>
            </a:r>
            <a:r>
              <a:rPr lang="en-IN" dirty="0" smtClean="0">
                <a:solidFill>
                  <a:srgbClr val="FF0000"/>
                </a:solidFill>
              </a:rPr>
              <a:t> the six level of cognitive domain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>
                <a:solidFill>
                  <a:srgbClr val="FF0000"/>
                </a:solidFill>
              </a:rPr>
              <a:t> </a:t>
            </a:r>
            <a:r>
              <a:rPr lang="en-IN" b="1" dirty="0" smtClean="0">
                <a:solidFill>
                  <a:srgbClr val="002060"/>
                </a:solidFill>
              </a:rPr>
              <a:t>identifies</a:t>
            </a:r>
            <a:r>
              <a:rPr lang="en-IN" dirty="0" smtClean="0">
                <a:solidFill>
                  <a:srgbClr val="FF0000"/>
                </a:solidFill>
              </a:rPr>
              <a:t> the action verbs for each levels of cognitive domain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>
                <a:solidFill>
                  <a:srgbClr val="FF0000"/>
                </a:solidFill>
              </a:rPr>
              <a:t> </a:t>
            </a:r>
            <a:r>
              <a:rPr lang="en-IN" b="1" dirty="0" smtClean="0">
                <a:solidFill>
                  <a:srgbClr val="002060"/>
                </a:solidFill>
              </a:rPr>
              <a:t>cite</a:t>
            </a:r>
            <a:r>
              <a:rPr lang="en-IN" dirty="0" smtClean="0">
                <a:solidFill>
                  <a:srgbClr val="FF0000"/>
                </a:solidFill>
              </a:rPr>
              <a:t> examples for each levels of cognitive domain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>
                <a:solidFill>
                  <a:srgbClr val="FF0000"/>
                </a:solidFill>
              </a:rPr>
              <a:t> </a:t>
            </a:r>
            <a:r>
              <a:rPr lang="en-IN" b="1" dirty="0" smtClean="0">
                <a:solidFill>
                  <a:srgbClr val="002060"/>
                </a:solidFill>
              </a:rPr>
              <a:t>write</a:t>
            </a:r>
            <a:r>
              <a:rPr lang="en-IN" dirty="0" smtClean="0">
                <a:solidFill>
                  <a:srgbClr val="FF0000"/>
                </a:solidFill>
              </a:rPr>
              <a:t> the general and specific objectives for a topic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0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r>
              <a:rPr lang="en-IN" b="1" dirty="0" smtClean="0">
                <a:solidFill>
                  <a:srgbClr val="002060"/>
                </a:solidFill>
              </a:rPr>
              <a:t>Learning outcomes …….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IN" dirty="0" smtClean="0"/>
              <a:t> </a:t>
            </a:r>
            <a:r>
              <a:rPr lang="en-IN" b="1" dirty="0" smtClean="0">
                <a:solidFill>
                  <a:srgbClr val="002060"/>
                </a:solidFill>
              </a:rPr>
              <a:t>categorises</a:t>
            </a:r>
            <a:r>
              <a:rPr lang="en-IN" b="1" dirty="0" smtClean="0">
                <a:solidFill>
                  <a:srgbClr val="C00000"/>
                </a:solidFill>
              </a:rPr>
              <a:t> the appropriate action verbs for the suitable content.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b="1" dirty="0">
                <a:solidFill>
                  <a:srgbClr val="C00000"/>
                </a:solidFill>
              </a:rPr>
              <a:t> </a:t>
            </a:r>
            <a:r>
              <a:rPr lang="en-IN" b="1" dirty="0" smtClean="0">
                <a:solidFill>
                  <a:srgbClr val="002060"/>
                </a:solidFill>
              </a:rPr>
              <a:t>select</a:t>
            </a:r>
            <a:r>
              <a:rPr lang="en-IN" b="1" dirty="0" smtClean="0">
                <a:solidFill>
                  <a:srgbClr val="C00000"/>
                </a:solidFill>
              </a:rPr>
              <a:t> the suitable action verbs for the content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b="1" dirty="0">
                <a:solidFill>
                  <a:srgbClr val="002060"/>
                </a:solidFill>
              </a:rPr>
              <a:t> </a:t>
            </a:r>
            <a:r>
              <a:rPr lang="en-IN" b="1" dirty="0" smtClean="0">
                <a:solidFill>
                  <a:srgbClr val="002060"/>
                </a:solidFill>
              </a:rPr>
              <a:t>formulate </a:t>
            </a:r>
            <a:r>
              <a:rPr lang="en-IN" b="1" dirty="0" smtClean="0">
                <a:solidFill>
                  <a:srgbClr val="C00000"/>
                </a:solidFill>
              </a:rPr>
              <a:t>the learning outcomes for each topic.</a:t>
            </a:r>
            <a:endParaRPr lang="en-IN" b="1" dirty="0">
              <a:solidFill>
                <a:srgbClr val="C00000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3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Summary</a:t>
            </a:r>
            <a:endParaRPr lang="en-IN" dirty="0">
              <a:solidFill>
                <a:srgbClr val="002060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1375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85728"/>
            <a:ext cx="807249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2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References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err="1" smtClean="0"/>
              <a:t>Sivarajan</a:t>
            </a:r>
            <a:r>
              <a:rPr lang="en-IN" dirty="0" smtClean="0"/>
              <a:t>, K. (2007). </a:t>
            </a:r>
            <a:r>
              <a:rPr lang="en-IN" i="1" dirty="0" smtClean="0"/>
              <a:t>Science teaching</a:t>
            </a:r>
            <a:r>
              <a:rPr lang="en-IN" dirty="0" smtClean="0"/>
              <a:t>. Calicut    	University </a:t>
            </a:r>
            <a:r>
              <a:rPr lang="en-IN" dirty="0" err="1" smtClean="0"/>
              <a:t>Press:Calicut</a:t>
            </a:r>
            <a:r>
              <a:rPr lang="en-IN" dirty="0" smtClean="0"/>
              <a:t>.</a:t>
            </a:r>
          </a:p>
          <a:p>
            <a:r>
              <a:rPr lang="en-IN" dirty="0" err="1" smtClean="0"/>
              <a:t>Kulsherstha</a:t>
            </a:r>
            <a:r>
              <a:rPr lang="en-IN" dirty="0" smtClean="0"/>
              <a:t>, S.P.(2016). </a:t>
            </a:r>
            <a:r>
              <a:rPr lang="en-IN" i="1" dirty="0" smtClean="0"/>
              <a:t>Teaching of Science</a:t>
            </a:r>
            <a:r>
              <a:rPr lang="en-IN" dirty="0"/>
              <a:t>.</a:t>
            </a:r>
            <a:r>
              <a:rPr lang="en-IN" dirty="0" smtClean="0"/>
              <a:t> 	</a:t>
            </a:r>
            <a:r>
              <a:rPr lang="en-IN" dirty="0" err="1" smtClean="0"/>
              <a:t>Lall</a:t>
            </a:r>
            <a:r>
              <a:rPr lang="en-IN" dirty="0" smtClean="0"/>
              <a:t> Publishers: Meerut.</a:t>
            </a:r>
          </a:p>
          <a:p>
            <a:r>
              <a:rPr lang="en-US" dirty="0"/>
              <a:t>Alfred </a:t>
            </a:r>
            <a:r>
              <a:rPr lang="en-US" dirty="0" err="1" smtClean="0"/>
              <a:t>Issac</a:t>
            </a:r>
            <a:r>
              <a:rPr lang="en-US" dirty="0" smtClean="0"/>
              <a:t>, (2008). </a:t>
            </a:r>
            <a:r>
              <a:rPr lang="en-US" i="1" dirty="0" smtClean="0"/>
              <a:t>Technology </a:t>
            </a:r>
            <a:r>
              <a:rPr lang="en-US" i="1" dirty="0"/>
              <a:t>of teaching </a:t>
            </a:r>
            <a:r>
              <a:rPr lang="en-US" i="1" dirty="0" smtClean="0"/>
              <a:t>	English</a:t>
            </a:r>
            <a:r>
              <a:rPr lang="en-US" i="1" dirty="0"/>
              <a:t>.</a:t>
            </a:r>
            <a:endParaRPr lang="en-IN" i="1" dirty="0" smtClean="0"/>
          </a:p>
          <a:p>
            <a:pPr algn="just"/>
            <a:r>
              <a:rPr lang="en-IN" i="1" dirty="0" smtClean="0">
                <a:hlinkClick r:id="rId4"/>
              </a:rPr>
              <a:t>https</a:t>
            </a:r>
            <a:r>
              <a:rPr lang="en-IN" i="1" dirty="0">
                <a:hlinkClick r:id="rId4"/>
              </a:rPr>
              <a:t>://thepeakperformancecenter.com/educ	</a:t>
            </a:r>
            <a:r>
              <a:rPr lang="en-IN" i="1" dirty="0" err="1">
                <a:hlinkClick r:id="rId4"/>
              </a:rPr>
              <a:t>ational</a:t>
            </a:r>
            <a:r>
              <a:rPr lang="en-IN" i="1" dirty="0">
                <a:hlinkClick r:id="rId4"/>
              </a:rPr>
              <a:t>-learning/thinking/blooms-	taxonomy/blooms-taxonomy-revised</a:t>
            </a:r>
            <a:r>
              <a:rPr lang="en-IN" dirty="0">
                <a:hlinkClick r:id="rId4"/>
              </a:rPr>
              <a:t>/</a:t>
            </a:r>
            <a:r>
              <a:rPr lang="en-IN" dirty="0"/>
              <a:t>.</a:t>
            </a:r>
          </a:p>
          <a:p>
            <a:pPr marL="0" indent="0" algn="just">
              <a:buNone/>
            </a:pPr>
            <a:r>
              <a:rPr lang="en-IN" smtClean="0"/>
              <a:t>	Retrieved </a:t>
            </a:r>
            <a:r>
              <a:rPr lang="en-IN" dirty="0" smtClean="0"/>
              <a:t>on 10</a:t>
            </a:r>
            <a:r>
              <a:rPr lang="en-IN" baseline="30000" dirty="0" smtClean="0"/>
              <a:t>th</a:t>
            </a:r>
            <a:r>
              <a:rPr lang="en-IN" dirty="0" smtClean="0"/>
              <a:t> May 2020</a:t>
            </a:r>
            <a:endParaRPr lang="en-IN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0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48108" y="0"/>
            <a:ext cx="9192107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Recollection…………</a:t>
            </a:r>
            <a:endParaRPr lang="en-IN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0070C0"/>
                </a:solidFill>
              </a:rPr>
              <a:t>Education</a:t>
            </a:r>
          </a:p>
          <a:p>
            <a:r>
              <a:rPr lang="en-US" sz="4000" b="1" i="1" dirty="0" smtClean="0">
                <a:solidFill>
                  <a:srgbClr val="00B050"/>
                </a:solidFill>
              </a:rPr>
              <a:t>Teaching</a:t>
            </a:r>
          </a:p>
          <a:p>
            <a:r>
              <a:rPr lang="en-US" sz="4000" b="1" i="1" dirty="0" smtClean="0">
                <a:solidFill>
                  <a:srgbClr val="C00000"/>
                </a:solidFill>
              </a:rPr>
              <a:t>Learning</a:t>
            </a:r>
          </a:p>
          <a:p>
            <a:r>
              <a:rPr lang="en-US" sz="4000" b="1" i="1" dirty="0" smtClean="0">
                <a:solidFill>
                  <a:srgbClr val="7030A0"/>
                </a:solidFill>
              </a:rPr>
              <a:t>Aim</a:t>
            </a:r>
          </a:p>
          <a:p>
            <a:r>
              <a:rPr lang="en-US" sz="4000" b="1" i="1" dirty="0" smtClean="0">
                <a:solidFill>
                  <a:srgbClr val="8E0E17"/>
                </a:solidFill>
              </a:rPr>
              <a:t>Objective</a:t>
            </a:r>
            <a:endParaRPr lang="en-IN" sz="4000" b="1" i="1" dirty="0">
              <a:solidFill>
                <a:srgbClr val="8E0E17"/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6"/>
            <a:tile tx="0" ty="0" sx="100000" sy="100000" flip="none" algn="tl"/>
          </a:blip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Monotype Corsiva" pitchFamily="66" charset="0"/>
              </a:rPr>
              <a:t>Process of Teaching-Learning</a:t>
            </a:r>
            <a:endParaRPr lang="en-IN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6923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2" animBg="1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Blooms Taxonomy of Educational Objectives</a:t>
            </a:r>
            <a:endParaRPr lang="en-IN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dirty="0" smtClean="0"/>
              <a:t>Designed by Psychologists </a:t>
            </a:r>
            <a:r>
              <a:rPr lang="en-US" sz="2800" dirty="0" smtClean="0">
                <a:solidFill>
                  <a:srgbClr val="FF0000"/>
                </a:solidFill>
              </a:rPr>
              <a:t>Dr. </a:t>
            </a:r>
            <a:r>
              <a:rPr lang="en-US" sz="2800" dirty="0" err="1" smtClean="0">
                <a:solidFill>
                  <a:srgbClr val="FF0000"/>
                </a:solidFill>
              </a:rPr>
              <a:t>Benjamin.S.Bloom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Year 1956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University Chicago</a:t>
            </a:r>
          </a:p>
          <a:p>
            <a:endParaRPr lang="en-US" sz="28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143116"/>
            <a:ext cx="235745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Three Domains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Cognitive	- 	Knowledge field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Affective		-	Feeling Field or Values	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Psychomotor	-	Doing field or Skills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Every educational activity should be planned to develop all this domain of the learner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Bloom’s Cognitive domain</a:t>
            </a:r>
            <a:endParaRPr lang="en-IN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28662" y="2000240"/>
            <a:ext cx="728667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142984"/>
            <a:ext cx="671517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0"/>
            <a:ext cx="678661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2428868"/>
            <a:ext cx="671517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3643314"/>
            <a:ext cx="678661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57290" y="4572008"/>
            <a:ext cx="7000924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728" y="5643578"/>
            <a:ext cx="700092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0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Anderson and </a:t>
            </a:r>
            <a:r>
              <a:rPr lang="en-US" sz="2800" b="1" dirty="0" err="1" smtClean="0">
                <a:solidFill>
                  <a:schemeClr val="accent2"/>
                </a:solidFill>
              </a:rPr>
              <a:t>Krathwohl’s</a:t>
            </a:r>
            <a:r>
              <a:rPr lang="en-US" sz="2800" b="1" dirty="0" smtClean="0">
                <a:solidFill>
                  <a:schemeClr val="accent2"/>
                </a:solidFill>
              </a:rPr>
              <a:t> Cognitive Domain</a:t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or</a:t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Bloom’s Revised Taxonomy Action verbs used</a:t>
            </a:r>
            <a:endParaRPr lang="en-IN" sz="2800" b="1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20" y="1814490"/>
            <a:ext cx="8215370" cy="50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5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313</Words>
  <Application>Microsoft Office PowerPoint</Application>
  <PresentationFormat>On-screen Show (4:3)</PresentationFormat>
  <Paragraphs>74</Paragraphs>
  <Slides>21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Algerian</vt:lpstr>
      <vt:lpstr>Arial</vt:lpstr>
      <vt:lpstr>Arial Black</vt:lpstr>
      <vt:lpstr>Calibri</vt:lpstr>
      <vt:lpstr>Calibri Light</vt:lpstr>
      <vt:lpstr>Monotype Corsiva</vt:lpstr>
      <vt:lpstr>Wingdings</vt:lpstr>
      <vt:lpstr>Office Theme</vt:lpstr>
      <vt:lpstr>Retrospect</vt:lpstr>
      <vt:lpstr>BLOOMS TAXONOMY OF EDUCATIONAL OBJECTIVES</vt:lpstr>
      <vt:lpstr>PowerPoint Presentation</vt:lpstr>
      <vt:lpstr>Recollection…………</vt:lpstr>
      <vt:lpstr>Process of Teaching-Learning</vt:lpstr>
      <vt:lpstr>Blooms Taxonomy of Educational Objectives</vt:lpstr>
      <vt:lpstr>Three Domains</vt:lpstr>
      <vt:lpstr>Bloom’s Cognitive domain</vt:lpstr>
      <vt:lpstr>PowerPoint Presentation</vt:lpstr>
      <vt:lpstr>Anderson and Krathwohl’s Cognitive Domain or Bloom’s Revised Taxonomy Action verbs used</vt:lpstr>
      <vt:lpstr>Instructional Objectives</vt:lpstr>
      <vt:lpstr>Instructional Objectives</vt:lpstr>
      <vt:lpstr>OBJECTIVES SHOULD BE SMART</vt:lpstr>
      <vt:lpstr>PowerPoint Presentation</vt:lpstr>
      <vt:lpstr>How to write objectives and oucomes</vt:lpstr>
      <vt:lpstr>PowerPoint Presentation</vt:lpstr>
      <vt:lpstr>Learning objectives for Blooms Taxonomy</vt:lpstr>
      <vt:lpstr>Learning outcomes</vt:lpstr>
      <vt:lpstr>Learning outcomes …….</vt:lpstr>
      <vt:lpstr>Summary</vt:lpstr>
      <vt:lpstr>References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AMMA</dc:creator>
  <cp:lastModifiedBy>sukesh</cp:lastModifiedBy>
  <cp:revision>127</cp:revision>
  <dcterms:created xsi:type="dcterms:W3CDTF">2020-01-06T04:49:44Z</dcterms:created>
  <dcterms:modified xsi:type="dcterms:W3CDTF">2020-05-14T15:06:05Z</dcterms:modified>
</cp:coreProperties>
</file>